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79" r:id="rId25"/>
    <p:sldId id="8880" r:id="rId26"/>
    <p:sldId id="8850" r:id="rId27"/>
    <p:sldId id="374" r:id="rId28"/>
    <p:sldId id="8849" r:id="rId29"/>
    <p:sldId id="8864" r:id="rId30"/>
    <p:sldId id="8865" r:id="rId31"/>
    <p:sldId id="314" r:id="rId32"/>
    <p:sldId id="8881" r:id="rId33"/>
    <p:sldId id="8882" r:id="rId34"/>
    <p:sldId id="8851" r:id="rId35"/>
    <p:sldId id="273" r:id="rId36"/>
    <p:sldId id="8852" r:id="rId37"/>
    <p:sldId id="373" r:id="rId38"/>
    <p:sldId id="8877" r:id="rId39"/>
    <p:sldId id="8878" r:id="rId40"/>
    <p:sldId id="50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0" d="100"/>
          <a:sy n="90" d="100"/>
        </p:scale>
        <p:origin x="492" y="68"/>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10T02:48:00.853" v="845" actId="1076"/>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sldChg chg="addSp delSp modSp mod">
        <pc:chgData name="Louis Li" userId="64702545d0d34576" providerId="LiveId" clId="{67F01338-370D-416B-87B8-DFCA4079C386}" dt="2020-12-10T02:48:00.853" v="845" actId="1076"/>
        <pc:sldMkLst>
          <pc:docMk/>
          <pc:sldMk cId="3008352709" sldId="8869"/>
        </pc:sldMkLst>
        <pc:picChg chg="del">
          <ac:chgData name="Louis Li" userId="64702545d0d34576" providerId="LiveId" clId="{67F01338-370D-416B-87B8-DFCA4079C386}" dt="2020-12-10T02:47:56.888" v="843" actId="478"/>
          <ac:picMkLst>
            <pc:docMk/>
            <pc:sldMk cId="3008352709" sldId="8869"/>
            <ac:picMk id="2" creationId="{209CF8E0-BEB5-4881-92DB-E212264F07F0}"/>
          </ac:picMkLst>
        </pc:picChg>
        <pc:picChg chg="add mod">
          <ac:chgData name="Louis Li" userId="64702545d0d34576" providerId="LiveId" clId="{67F01338-370D-416B-87B8-DFCA4079C386}" dt="2020-12-10T02:48:00.853" v="845" actId="1076"/>
          <ac:picMkLst>
            <pc:docMk/>
            <pc:sldMk cId="3008352709" sldId="8869"/>
            <ac:picMk id="5" creationId="{DE29AB28-7762-42D5-BC8A-CE5BDEE5D861}"/>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10/12/2020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12/10/2020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12/10/2020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2"/>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4"/>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5"/>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E29AB28-7762-42D5-BC8A-CE5BDEE5D861}"/>
              </a:ext>
            </a:extLst>
          </p:cNvPr>
          <p:cNvPicPr>
            <a:picLocks noChangeAspect="1"/>
          </p:cNvPicPr>
          <p:nvPr/>
        </p:nvPicPr>
        <p:blipFill>
          <a:blip r:embed="rId6"/>
          <a:stretch>
            <a:fillRect/>
          </a:stretch>
        </p:blipFill>
        <p:spPr>
          <a:xfrm>
            <a:off x="1380468" y="1846322"/>
            <a:ext cx="1592718" cy="1272650"/>
          </a:xfrm>
          <a:prstGeom prst="rect">
            <a:avLst/>
          </a:prstGeom>
        </p:spPr>
      </p:pic>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Previous flight delay</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61683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whether or not the previous flight on the same plane is delayed</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794" y="2012039"/>
            <a:ext cx="10333537" cy="3690549"/>
          </a:xfrm>
          <a:prstGeom prst="rect">
            <a:avLst/>
          </a:prstGeom>
        </p:spPr>
      </p:pic>
    </p:spTree>
    <p:extLst>
      <p:ext uri="{BB962C8B-B14F-4D97-AF65-F5344CB8AC3E}">
        <p14:creationId xmlns:p14="http://schemas.microsoft.com/office/powerpoint/2010/main" val="147560702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085839"/>
            <a:ext cx="6085302"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Bucketing on mean response</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For categorical variables with too many categories, determine the fraction delayed of training data, and bin accordingly.</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594" y="2410311"/>
            <a:ext cx="10974257" cy="3292277"/>
          </a:xfrm>
          <a:prstGeom prst="rect">
            <a:avLst/>
          </a:prstGeom>
        </p:spPr>
      </p:pic>
    </p:spTree>
    <p:extLst>
      <p:ext uri="{BB962C8B-B14F-4D97-AF65-F5344CB8AC3E}">
        <p14:creationId xmlns:p14="http://schemas.microsoft.com/office/powerpoint/2010/main" val="4610299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endParaRPr lang="en-US" dirty="0">
              <a:solidFill>
                <a:schemeClr val="accent4"/>
              </a:solidFill>
              <a:latin typeface="Open Sans" panose="020B0606030504020204" pitchFamily="34" charset="0"/>
            </a:endParaRP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Data set is highly unbalanced, with ~80% of flight labeled as ”Not Delayed”</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893834"/>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Frequently used standard for binary classification. No need for a threshold – calculates over all thresholds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Balances precision and recall. Deals with class imbalance.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731" y="2509209"/>
            <a:ext cx="5747069" cy="2068182"/>
          </a:xfrm>
          <a:prstGeom prst="rect">
            <a:avLst/>
          </a:prstGeom>
        </p:spPr>
      </p:pic>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03CD1A36-193E-427C-9143-AB597074257D}"/>
              </a:ext>
            </a:extLst>
          </p:cNvPr>
          <p:cNvSpPr txBox="1"/>
          <p:nvPr/>
        </p:nvSpPr>
        <p:spPr>
          <a:xfrm>
            <a:off x="428760" y="5124705"/>
            <a:ext cx="5131661" cy="369332"/>
          </a:xfrm>
          <a:prstGeom prst="rect">
            <a:avLst/>
          </a:prstGeom>
          <a:noFill/>
        </p:spPr>
        <p:txBody>
          <a:bodyPr wrap="none" rtlCol="0">
            <a:spAutoFit/>
          </a:bodyPr>
          <a:lstStyle/>
          <a:p>
            <a:r>
              <a:rPr lang="en-US" dirty="0"/>
              <a:t>Also implemented reproducible toy example in Torch</a:t>
            </a:r>
          </a:p>
        </p:txBody>
      </p:sp>
      <p:sp>
        <p:nvSpPr>
          <p:cNvPr id="8" name="Rectangle 7">
            <a:extLst>
              <a:ext uri="{FF2B5EF4-FFF2-40B4-BE49-F238E27FC236}">
                <a16:creationId xmlns:a16="http://schemas.microsoft.com/office/drawing/2014/main" id="{F5DD4BD8-AA83-AA45-853E-5A0CC1D9C832}"/>
              </a:ext>
            </a:extLst>
          </p:cNvPr>
          <p:cNvSpPr/>
          <p:nvPr/>
        </p:nvSpPr>
        <p:spPr>
          <a:xfrm>
            <a:off x="370731" y="1832879"/>
            <a:ext cx="5484194"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Single worker implementation with regularization</a:t>
            </a:r>
            <a:endParaRPr lang="en-US" dirty="0">
              <a:solidFill>
                <a:schemeClr val="accent4"/>
              </a:solidFill>
              <a:latin typeface="Open Sans" panose="020B0606030504020204" pitchFamily="34" charset="0"/>
            </a:endParaRPr>
          </a:p>
        </p:txBody>
      </p:sp>
      <p:sp>
        <p:nvSpPr>
          <p:cNvPr id="3" name="Right Brace 2">
            <a:extLst>
              <a:ext uri="{FF2B5EF4-FFF2-40B4-BE49-F238E27FC236}">
                <a16:creationId xmlns:a16="http://schemas.microsoft.com/office/drawing/2014/main" id="{F963FD44-5123-B046-A583-04CFC35D2C84}"/>
              </a:ext>
            </a:extLst>
          </p:cNvPr>
          <p:cNvSpPr/>
          <p:nvPr/>
        </p:nvSpPr>
        <p:spPr>
          <a:xfrm>
            <a:off x="4191000" y="2616200"/>
            <a:ext cx="139700" cy="4572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3C9177F-CAD1-744F-91F5-A29CAAC7BE25}"/>
              </a:ext>
            </a:extLst>
          </p:cNvPr>
          <p:cNvSpPr/>
          <p:nvPr/>
        </p:nvSpPr>
        <p:spPr>
          <a:xfrm>
            <a:off x="4922562" y="3578519"/>
            <a:ext cx="81238" cy="57345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EECF9310-699B-2D48-916E-FFE216AFCCA2}"/>
              </a:ext>
            </a:extLst>
          </p:cNvPr>
          <p:cNvSpPr/>
          <p:nvPr/>
        </p:nvSpPr>
        <p:spPr>
          <a:xfrm>
            <a:off x="4343400" y="2660134"/>
            <a:ext cx="120417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Inference</a:t>
            </a:r>
            <a:endParaRPr lang="en-US" dirty="0">
              <a:solidFill>
                <a:schemeClr val="accent4"/>
              </a:solidFill>
              <a:latin typeface="Open Sans" panose="020B0606030504020204" pitchFamily="34" charset="0"/>
            </a:endParaRPr>
          </a:p>
        </p:txBody>
      </p:sp>
      <p:sp>
        <p:nvSpPr>
          <p:cNvPr id="12" name="Rectangle 11">
            <a:extLst>
              <a:ext uri="{FF2B5EF4-FFF2-40B4-BE49-F238E27FC236}">
                <a16:creationId xmlns:a16="http://schemas.microsoft.com/office/drawing/2014/main" id="{BF5F61DD-9F37-9845-8E80-8A3E694FDA5A}"/>
              </a:ext>
            </a:extLst>
          </p:cNvPr>
          <p:cNvSpPr/>
          <p:nvPr/>
        </p:nvSpPr>
        <p:spPr>
          <a:xfrm>
            <a:off x="5028328" y="3681042"/>
            <a:ext cx="105990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Training</a:t>
            </a:r>
            <a:endParaRPr lang="en-US" dirty="0">
              <a:solidFill>
                <a:schemeClr val="accent4"/>
              </a:solidFill>
              <a:latin typeface="Open Sans" panose="020B0606030504020204" pitchFamily="34" charset="0"/>
            </a:endParaRPr>
          </a:p>
        </p:txBody>
      </p:sp>
      <p:sp>
        <p:nvSpPr>
          <p:cNvPr id="13" name="Rectangle 12">
            <a:extLst>
              <a:ext uri="{FF2B5EF4-FFF2-40B4-BE49-F238E27FC236}">
                <a16:creationId xmlns:a16="http://schemas.microsoft.com/office/drawing/2014/main" id="{43E033CB-57B1-4E47-AD3D-9C89B838D2CE}"/>
              </a:ext>
            </a:extLst>
          </p:cNvPr>
          <p:cNvSpPr/>
          <p:nvPr/>
        </p:nvSpPr>
        <p:spPr>
          <a:xfrm>
            <a:off x="7819928" y="1751568"/>
            <a:ext cx="3533872" cy="369332"/>
          </a:xfrm>
          <a:prstGeom prst="rect">
            <a:avLst/>
          </a:prstGeom>
        </p:spPr>
        <p:txBody>
          <a:bodyPr wrap="square">
            <a:spAutoFit/>
          </a:bodyPr>
          <a:lstStyle/>
          <a:p>
            <a:r>
              <a:rPr lang="en-US" dirty="0">
                <a:solidFill>
                  <a:schemeClr val="tx2">
                    <a:lumMod val="50000"/>
                  </a:schemeClr>
                </a:solidFill>
                <a:latin typeface="Open Sans" panose="020B0606030504020204" pitchFamily="34" charset="0"/>
              </a:rPr>
              <a:t>Training 20 iterations</a:t>
            </a:r>
            <a:endParaRPr lang="en-US" dirty="0">
              <a:solidFill>
                <a:schemeClr val="accent4"/>
              </a:solidFill>
              <a:latin typeface="Open Sans" panose="020B0606030504020204" pitchFamily="34" charset="0"/>
            </a:endParaRPr>
          </a:p>
        </p:txBody>
      </p:sp>
      <p:pic>
        <p:nvPicPr>
          <p:cNvPr id="5" name="Picture 4" descr="A picture containing chart&#10;&#10;Description automatically generated">
            <a:extLst>
              <a:ext uri="{FF2B5EF4-FFF2-40B4-BE49-F238E27FC236}">
                <a16:creationId xmlns:a16="http://schemas.microsoft.com/office/drawing/2014/main" id="{B358433C-62A9-BF42-B150-9AF7A1022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119" y="2233834"/>
            <a:ext cx="5641532" cy="2820766"/>
          </a:xfrm>
          <a:prstGeom prst="rect">
            <a:avLst/>
          </a:prstGeom>
        </p:spPr>
      </p:pic>
    </p:spTree>
    <p:extLst>
      <p:ext uri="{BB962C8B-B14F-4D97-AF65-F5344CB8AC3E}">
        <p14:creationId xmlns:p14="http://schemas.microsoft.com/office/powerpoint/2010/main" val="292946040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45195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E764DE1-BF3C-48D8-98AB-6AFCA597EA46}"/>
              </a:ext>
            </a:extLst>
          </p:cNvPr>
          <p:cNvSpPr/>
          <p:nvPr/>
        </p:nvSpPr>
        <p:spPr>
          <a:xfrm>
            <a:off x="135244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352447" y="2329737"/>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495696"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49569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352447" y="2436178"/>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495693" y="2430857"/>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3" name="TextBox 52">
            <a:extLst>
              <a:ext uri="{FF2B5EF4-FFF2-40B4-BE49-F238E27FC236}">
                <a16:creationId xmlns:a16="http://schemas.microsoft.com/office/drawing/2014/main" id="{12D0A958-5373-4BD5-993C-E8F2179427F7}"/>
              </a:ext>
            </a:extLst>
          </p:cNvPr>
          <p:cNvSpPr txBox="1"/>
          <p:nvPr/>
        </p:nvSpPr>
        <p:spPr>
          <a:xfrm>
            <a:off x="1352447" y="3171244"/>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0.71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495693"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006670" y="3857699"/>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0.410 F1</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006670" y="41900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111043"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0.434 F1</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111043"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111043" y="4528590"/>
            <a:ext cx="1257075" cy="461665"/>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Beats RF of 36 features</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111043" y="496252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77530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775309" y="42783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4901494"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4901494"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4901494"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4901494" y="5040129"/>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81" name="TextBox 80">
            <a:extLst>
              <a:ext uri="{FF2B5EF4-FFF2-40B4-BE49-F238E27FC236}">
                <a16:creationId xmlns:a16="http://schemas.microsoft.com/office/drawing/2014/main" id="{E4175D38-E3A5-AE4D-B23A-53E3E3ABA278}"/>
              </a:ext>
            </a:extLst>
          </p:cNvPr>
          <p:cNvSpPr txBox="1"/>
          <p:nvPr/>
        </p:nvSpPr>
        <p:spPr>
          <a:xfrm>
            <a:off x="2006670" y="4520235"/>
            <a:ext cx="1848583" cy="646331"/>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Threshold can be fine-tuned, improving F1 score to 0.440</a:t>
            </a:r>
          </a:p>
        </p:txBody>
      </p:sp>
      <p:sp>
        <p:nvSpPr>
          <p:cNvPr id="82" name="Freeform 27">
            <a:extLst>
              <a:ext uri="{FF2B5EF4-FFF2-40B4-BE49-F238E27FC236}">
                <a16:creationId xmlns:a16="http://schemas.microsoft.com/office/drawing/2014/main" id="{C4901C16-2CB0-444D-9086-985BCC4602A2}"/>
              </a:ext>
            </a:extLst>
          </p:cNvPr>
          <p:cNvSpPr>
            <a:spLocks noChangeArrowheads="1"/>
          </p:cNvSpPr>
          <p:nvPr/>
        </p:nvSpPr>
        <p:spPr bwMode="auto">
          <a:xfrm>
            <a:off x="1775309" y="46085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3" name="Rectangle 82">
            <a:extLst>
              <a:ext uri="{FF2B5EF4-FFF2-40B4-BE49-F238E27FC236}">
                <a16:creationId xmlns:a16="http://schemas.microsoft.com/office/drawing/2014/main" id="{8A1DD36C-36A8-E845-BE68-208D60EB3749}"/>
              </a:ext>
            </a:extLst>
          </p:cNvPr>
          <p:cNvSpPr/>
          <p:nvPr/>
        </p:nvSpPr>
        <p:spPr>
          <a:xfrm>
            <a:off x="2636597" y="1854512"/>
            <a:ext cx="3172663"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Best models with 6 features</a:t>
            </a:r>
            <a:endParaRPr lang="en-US" dirty="0">
              <a:solidFill>
                <a:schemeClr val="accent4"/>
              </a:solidFill>
              <a:latin typeface="Open Sans" panose="020B0606030504020204" pitchFamily="34" charset="0"/>
            </a:endParaRPr>
          </a:p>
        </p:txBody>
      </p:sp>
      <p:sp>
        <p:nvSpPr>
          <p:cNvPr id="29" name="Rectangle 28">
            <a:extLst>
              <a:ext uri="{FF2B5EF4-FFF2-40B4-BE49-F238E27FC236}">
                <a16:creationId xmlns:a16="http://schemas.microsoft.com/office/drawing/2014/main" id="{AB89DF75-F43E-4362-A074-49694EEDBE57}"/>
              </a:ext>
            </a:extLst>
          </p:cNvPr>
          <p:cNvSpPr/>
          <p:nvPr/>
        </p:nvSpPr>
        <p:spPr>
          <a:xfrm>
            <a:off x="7839691"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0" name="Rectangle 29">
            <a:extLst>
              <a:ext uri="{FF2B5EF4-FFF2-40B4-BE49-F238E27FC236}">
                <a16:creationId xmlns:a16="http://schemas.microsoft.com/office/drawing/2014/main" id="{4B4B396B-DBD8-4867-B7C5-1C6E9DDD545B}"/>
              </a:ext>
            </a:extLst>
          </p:cNvPr>
          <p:cNvSpPr/>
          <p:nvPr/>
        </p:nvSpPr>
        <p:spPr>
          <a:xfrm>
            <a:off x="7839692"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1" name="TextBox 30">
            <a:extLst>
              <a:ext uri="{FF2B5EF4-FFF2-40B4-BE49-F238E27FC236}">
                <a16:creationId xmlns:a16="http://schemas.microsoft.com/office/drawing/2014/main" id="{3586DB2D-FD54-43BF-8234-1141B306F523}"/>
              </a:ext>
            </a:extLst>
          </p:cNvPr>
          <p:cNvSpPr txBox="1"/>
          <p:nvPr/>
        </p:nvSpPr>
        <p:spPr>
          <a:xfrm>
            <a:off x="7839688" y="2430857"/>
            <a:ext cx="270781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Multilayer Perceptron</a:t>
            </a:r>
          </a:p>
        </p:txBody>
      </p:sp>
      <p:sp>
        <p:nvSpPr>
          <p:cNvPr id="32" name="TextBox 31">
            <a:extLst>
              <a:ext uri="{FF2B5EF4-FFF2-40B4-BE49-F238E27FC236}">
                <a16:creationId xmlns:a16="http://schemas.microsoft.com/office/drawing/2014/main" id="{61E96530-59AE-4F60-9F85-D2FB8BFAA50E}"/>
              </a:ext>
            </a:extLst>
          </p:cNvPr>
          <p:cNvSpPr txBox="1"/>
          <p:nvPr/>
        </p:nvSpPr>
        <p:spPr>
          <a:xfrm>
            <a:off x="7839688"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0.64 AUC</a:t>
            </a:r>
          </a:p>
        </p:txBody>
      </p:sp>
      <p:sp>
        <p:nvSpPr>
          <p:cNvPr id="33" name="TextBox 32">
            <a:extLst>
              <a:ext uri="{FF2B5EF4-FFF2-40B4-BE49-F238E27FC236}">
                <a16:creationId xmlns:a16="http://schemas.microsoft.com/office/drawing/2014/main" id="{A76221F2-B9B2-4ECB-AF40-21AEB7413A8D}"/>
              </a:ext>
            </a:extLst>
          </p:cNvPr>
          <p:cNvSpPr txBox="1"/>
          <p:nvPr/>
        </p:nvSpPr>
        <p:spPr>
          <a:xfrm>
            <a:off x="8455038"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0.74 F1</a:t>
            </a:r>
          </a:p>
        </p:txBody>
      </p:sp>
      <p:sp>
        <p:nvSpPr>
          <p:cNvPr id="34" name="TextBox 33">
            <a:extLst>
              <a:ext uri="{FF2B5EF4-FFF2-40B4-BE49-F238E27FC236}">
                <a16:creationId xmlns:a16="http://schemas.microsoft.com/office/drawing/2014/main" id="{5AD203F2-C08E-42D9-A721-3F5EECC5CF49}"/>
              </a:ext>
            </a:extLst>
          </p:cNvPr>
          <p:cNvSpPr txBox="1"/>
          <p:nvPr/>
        </p:nvSpPr>
        <p:spPr>
          <a:xfrm>
            <a:off x="8455038"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~300 min training time</a:t>
            </a:r>
          </a:p>
        </p:txBody>
      </p:sp>
      <p:sp>
        <p:nvSpPr>
          <p:cNvPr id="35" name="TextBox 34">
            <a:extLst>
              <a:ext uri="{FF2B5EF4-FFF2-40B4-BE49-F238E27FC236}">
                <a16:creationId xmlns:a16="http://schemas.microsoft.com/office/drawing/2014/main" id="{F87C7D5F-DC46-418C-9B16-67D45662C8DF}"/>
              </a:ext>
            </a:extLst>
          </p:cNvPr>
          <p:cNvSpPr txBox="1"/>
          <p:nvPr/>
        </p:nvSpPr>
        <p:spPr>
          <a:xfrm>
            <a:off x="8455038" y="4528590"/>
            <a:ext cx="1572297"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Costly to tune</a:t>
            </a:r>
          </a:p>
        </p:txBody>
      </p:sp>
      <p:sp>
        <p:nvSpPr>
          <p:cNvPr id="37" name="Freeform 27">
            <a:extLst>
              <a:ext uri="{FF2B5EF4-FFF2-40B4-BE49-F238E27FC236}">
                <a16:creationId xmlns:a16="http://schemas.microsoft.com/office/drawing/2014/main" id="{D7FEB405-2568-4DAF-8C5B-C007CB633151}"/>
              </a:ext>
            </a:extLst>
          </p:cNvPr>
          <p:cNvSpPr>
            <a:spLocks noChangeArrowheads="1"/>
          </p:cNvSpPr>
          <p:nvPr/>
        </p:nvSpPr>
        <p:spPr bwMode="auto">
          <a:xfrm>
            <a:off x="824548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38" name="Freeform 27">
            <a:extLst>
              <a:ext uri="{FF2B5EF4-FFF2-40B4-BE49-F238E27FC236}">
                <a16:creationId xmlns:a16="http://schemas.microsoft.com/office/drawing/2014/main" id="{A6B71107-6E24-49DF-AD5C-45ABB8CFF406}"/>
              </a:ext>
            </a:extLst>
          </p:cNvPr>
          <p:cNvSpPr>
            <a:spLocks noChangeArrowheads="1"/>
          </p:cNvSpPr>
          <p:nvPr/>
        </p:nvSpPr>
        <p:spPr bwMode="auto">
          <a:xfrm>
            <a:off x="8245489"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0" name="Freeform 27">
            <a:extLst>
              <a:ext uri="{FF2B5EF4-FFF2-40B4-BE49-F238E27FC236}">
                <a16:creationId xmlns:a16="http://schemas.microsoft.com/office/drawing/2014/main" id="{6503EF5D-F001-4E91-8DAA-CA810FF4DC8C}"/>
              </a:ext>
            </a:extLst>
          </p:cNvPr>
          <p:cNvSpPr>
            <a:spLocks noChangeArrowheads="1"/>
          </p:cNvSpPr>
          <p:nvPr/>
        </p:nvSpPr>
        <p:spPr bwMode="auto">
          <a:xfrm>
            <a:off x="8245489"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Tree>
    <p:extLst>
      <p:ext uri="{BB962C8B-B14F-4D97-AF65-F5344CB8AC3E}">
        <p14:creationId xmlns:p14="http://schemas.microsoft.com/office/powerpoint/2010/main" val="160871911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Montserrat" panose="00000500000000000000" pitchFamily="50" charset="0"/>
                <a:ea typeface="Open Sans" panose="020B0606030504020204" pitchFamily="34" charset="0"/>
                <a:cs typeface="Open Sans" panose="020B0606030504020204" pitchFamily="34" charset="0"/>
              </a:rPr>
              <a:t>Multilayer Perceptron</a:t>
            </a:r>
            <a:endParaRPr kumimoji="0" lang="en-US" sz="2800" b="1" i="0" u="none" strike="noStrike" kern="1200" cap="none" spc="0" normalizeH="0" baseline="0" noProof="0" dirty="0">
              <a:ln>
                <a:noFill/>
              </a:ln>
              <a:solidFill>
                <a:srgbClr val="690B0B"/>
              </a:solidFill>
              <a:effectLst/>
              <a:uLnTx/>
              <a:uFillTx/>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Performer </a:t>
            </a:r>
            <a:r>
              <a:rPr kumimoji="0" lang="en-US"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#1</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marL="0" marR="0" lvl="0" indent="0" algn="ctr" defTabSz="11557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rPr>
              <a:t>1</a:t>
            </a:r>
            <a:endParaRPr kumimoji="0"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tabLst/>
              <a:defRPr sz="3600" b="1">
                <a:solidFill>
                  <a:srgbClr val="727171"/>
                </a:solidFill>
                <a:latin typeface="Helvetica"/>
                <a:ea typeface="Helvetica"/>
                <a:cs typeface="Helvetica"/>
                <a:sym typeface="Helvetica"/>
              </a:defRPr>
            </a:pPr>
            <a:endParaRPr kumimoji="0" sz="3600" b="1" i="0" u="none" strike="noStrike" kern="1200" cap="none" spc="0" normalizeH="0" baseline="0" noProof="0" dirty="0">
              <a:ln>
                <a:noFill/>
              </a:ln>
              <a:solidFill>
                <a:srgbClr val="727171"/>
              </a:solidFill>
              <a:effectLst/>
              <a:uLnTx/>
              <a:uFillTx/>
              <a:latin typeface="Montserrat"/>
              <a:ea typeface="Montserrat"/>
              <a:cs typeface="Montserrat"/>
              <a:sym typeface="Helvetica"/>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Pipeline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Architecture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Two Hidden Layers # [1000, 750] Neurons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Transforms categorical data into continuous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embeddings on the fly</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Concatenates and feeds embeddings and </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continuous features into forward()</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Highlights</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747 continuous features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Test Loss: 0.56, Test F1: 0.7445, AUC: 0.64</a:t>
            </a:r>
          </a:p>
        </p:txBody>
      </p:sp>
      <p:sp>
        <p:nvSpPr>
          <p:cNvPr id="97" name="TextBox 96">
            <a:extLst>
              <a:ext uri="{FF2B5EF4-FFF2-40B4-BE49-F238E27FC236}">
                <a16:creationId xmlns:a16="http://schemas.microsoft.com/office/drawing/2014/main" id="{95D684A9-15AF-4E8D-9A5C-DC02EF42983A}"/>
              </a:ext>
            </a:extLst>
          </p:cNvPr>
          <p:cNvSpPr txBox="1"/>
          <p:nvPr/>
        </p:nvSpPr>
        <p:spPr>
          <a:xfrm>
            <a:off x="388646" y="3150984"/>
            <a:ext cx="2591558" cy="64633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Source Code Pro"/>
                <a:ea typeface="+mn-ea"/>
                <a:cs typeface="+mn-cs"/>
              </a:rPr>
              <a:t>[[2026572 208224]   [ 517023 317481]]</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E4F44DF-4C9D-40CB-9465-A817F172DBD5}"/>
              </a:ext>
            </a:extLst>
          </p:cNvPr>
          <p:cNvPicPr>
            <a:picLocks noChangeAspect="1"/>
          </p:cNvPicPr>
          <p:nvPr/>
        </p:nvPicPr>
        <p:blipFill>
          <a:blip r:embed="rId7"/>
          <a:stretch>
            <a:fillRect/>
          </a:stretch>
        </p:blipFill>
        <p:spPr>
          <a:xfrm>
            <a:off x="233954" y="4455231"/>
            <a:ext cx="4493194" cy="1659230"/>
          </a:xfrm>
          <a:prstGeom prst="rect">
            <a:avLst/>
          </a:prstGeom>
        </p:spPr>
      </p:pic>
      <p:sp>
        <p:nvSpPr>
          <p:cNvPr id="98" name="TextBox 97">
            <a:extLst>
              <a:ext uri="{FF2B5EF4-FFF2-40B4-BE49-F238E27FC236}">
                <a16:creationId xmlns:a16="http://schemas.microsoft.com/office/drawing/2014/main" id="{29E4047B-35C6-4EC4-8EBD-BBCEF58EA40A}"/>
              </a:ext>
            </a:extLst>
          </p:cNvPr>
          <p:cNvSpPr txBox="1"/>
          <p:nvPr/>
        </p:nvSpPr>
        <p:spPr>
          <a:xfrm>
            <a:off x="388646" y="2831164"/>
            <a:ext cx="22978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Confusion Matrix</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7970B166-5BDD-4855-952F-0D9B1B57B834}"/>
              </a:ext>
            </a:extLst>
          </p:cNvPr>
          <p:cNvSpPr txBox="1"/>
          <p:nvPr/>
        </p:nvSpPr>
        <p:spPr>
          <a:xfrm>
            <a:off x="388646" y="4178232"/>
            <a:ext cx="25866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Report</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9818432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3693319"/>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TotalTime>
  <Words>1669</Words>
  <Application>Microsoft Office PowerPoint</Application>
  <PresentationFormat>Widescreen</PresentationFormat>
  <Paragraphs>286</Paragraphs>
  <Slides>40</Slides>
  <Notes>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MADE GoodTime Grotesk</vt:lpstr>
      <vt:lpstr>Montserrat</vt:lpstr>
      <vt:lpstr>Open Sans</vt:lpstr>
      <vt:lpstr>Segoe UI Semibold</vt:lpstr>
      <vt:lpstr>Segoe UI Semilight</vt:lpstr>
      <vt:lpstr>Source Code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56</cp:revision>
  <dcterms:created xsi:type="dcterms:W3CDTF">2020-12-07T05:01:54Z</dcterms:created>
  <dcterms:modified xsi:type="dcterms:W3CDTF">2020-12-10T11:18:54Z</dcterms:modified>
</cp:coreProperties>
</file>